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72" r:id="rId6"/>
    <p:sldId id="277" r:id="rId7"/>
    <p:sldId id="263" r:id="rId8"/>
    <p:sldId id="264" r:id="rId9"/>
    <p:sldId id="271" r:id="rId10"/>
    <p:sldId id="259" r:id="rId11"/>
    <p:sldId id="266" r:id="rId12"/>
    <p:sldId id="268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266"/>
    <a:srgbClr val="9619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DCBD-3A30-1C4C-B800-229C55F5E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2C74C-E6F2-4748-AFE0-FF463828D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350C5-FBBA-5341-995D-D3BD1235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717A0-178B-D74C-9CDB-504FBE71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65013-25C7-2E43-A1F4-00180B0A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DB11-2EBE-9F49-8ECB-FB73B64F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152A6-DEAF-1641-835A-680769CAD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9A5D-6792-2E49-8F45-C1F5D9BB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11909-7051-EF46-9963-9AF2E287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B69EC-2A06-164A-986A-A095FC1B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1EC25-7481-894A-9DFD-1363A9FC7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BD3C9-E3CA-174C-8069-1F7E5F6D4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BF44-8455-9A48-89BD-AC25F540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A980-B999-0C48-A91E-F83008EA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C8ED-815A-F345-A5E2-C1AC4604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FDCE-C78C-1D48-8883-33B1583E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F615-87B4-E946-A12B-468135C0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2E12D-2898-4546-A36D-2ED68B06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C556-1DCC-944F-8222-0F3D1A2E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BF9A3-2639-F74E-8C42-CC30AB4A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5F76-3ACA-8146-8B25-33BB8AEB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4E9A4-1E39-844D-B9D9-4035F583F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F5B0-B36E-E14B-B606-B9536160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17E34-4282-3147-8BC5-4798D1E1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438D8-E4AC-8341-BD68-4E128AF7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D67F-C344-2C40-A53C-4CDC6E28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2067E-EBA3-5E48-8CC6-E9FE7E200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45E73-A0E9-724B-BC02-D11C31BB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C4938-C4C1-6949-BAF3-8E569A1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FDB0B-6285-B246-BE79-9E0DE3D8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8B0C0-2958-6E4F-93F0-2F16F0C6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CCB1-42F4-A747-A53E-05DB29DB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580C3-5FC8-6445-AB62-0B5E291C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01D12-270A-3940-A82A-82BC6D89A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88A57-A1FE-204C-B22A-4D1A4EB4D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82F89-9F90-BF4C-BF9B-C1EDE56F8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8DC27-50C8-0A42-B996-5C2C36C8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04E43-AF53-824A-92EB-498D4965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C11B4D-A3C1-4841-BEEF-F7E75106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2036-C516-F148-BE5A-09C12CA8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17B2A-3772-DF46-9360-CE22CC84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AC997-286E-3145-903F-5F4DF98B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BC20A-29C2-4744-A05D-7063D222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C50DB-1466-B944-8318-68DF597D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C69BF-F3F6-1949-B159-77D800C7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F3291-0F0A-4A48-81A8-8F9AE7EA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C000-2900-DB46-AEDD-494B2D18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F809-3E00-2444-A785-EA64A37D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2A947-BAAE-3648-8F01-6B249B5B8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1B75F-0560-FB40-9174-E32201E6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8E749-B2D4-5848-BA6A-CE9426A1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8D320-C0F3-F841-90E6-8FB5D452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FDD1-32DD-374E-97B2-91DA63A2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C5FA5-D4BE-6F4B-B7F1-04E6CA704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13C26-26EF-5E4C-AA6B-716C7BC33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65A0B-0F72-BD4F-AA08-2A06154C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C867E-0E0E-954A-B835-BE026FCE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4CFFC-42F2-B846-8367-4531BC7B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-6032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F28DD-A731-DE4B-BAA1-8AC7B388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4E32B-CA0E-1A4B-BDA1-3ABB46EA2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D6B48-CF1B-1743-A21A-E2F538A11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9246-A5C0-4145-A064-00EAE43CAAD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7A141-F7A3-1941-B7B3-412A54385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3F4F-05C2-394C-8973-87603C6E2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434E-17D3-9B4B-B9B4-30BC1DC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C7FDE-36B4-F141-8504-439A709EDAA9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9C07-AE06-F348-9BA7-BDC5B2BCA9E0}"/>
              </a:ext>
            </a:extLst>
          </p:cNvPr>
          <p:cNvSpPr txBox="1"/>
          <p:nvPr/>
        </p:nvSpPr>
        <p:spPr>
          <a:xfrm>
            <a:off x="319316" y="367697"/>
            <a:ext cx="55589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E5266"/>
                </a:solidFill>
                <a:latin typeface="Century Gothic" panose="020B0502020202020204" pitchFamily="34" charset="0"/>
              </a:rPr>
              <a:t>Vocations Sunday</a:t>
            </a:r>
          </a:p>
          <a:p>
            <a:pPr algn="ctr"/>
            <a:r>
              <a:rPr lang="en-US" sz="2400" dirty="0">
                <a:solidFill>
                  <a:srgbClr val="1E5266"/>
                </a:solidFill>
                <a:latin typeface="Century Gothic" panose="020B0502020202020204" pitchFamily="34" charset="0"/>
              </a:rPr>
              <a:t>3</a:t>
            </a:r>
            <a:r>
              <a:rPr lang="en-US" sz="2400" baseline="30000" dirty="0">
                <a:solidFill>
                  <a:srgbClr val="1E5266"/>
                </a:solidFill>
                <a:latin typeface="Century Gothic" panose="020B0502020202020204" pitchFamily="34" charset="0"/>
              </a:rPr>
              <a:t>rd</a:t>
            </a:r>
            <a:r>
              <a:rPr lang="en-US" sz="2400" dirty="0">
                <a:solidFill>
                  <a:srgbClr val="1E5266"/>
                </a:solidFill>
                <a:latin typeface="Century Gothic" panose="020B0502020202020204" pitchFamily="34" charset="0"/>
              </a:rPr>
              <a:t> May 2020</a:t>
            </a:r>
          </a:p>
          <a:p>
            <a:pPr algn="ctr"/>
            <a:endParaRPr lang="en-US" sz="1400" dirty="0">
              <a:solidFill>
                <a:srgbClr val="1E526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rgbClr val="1E5266"/>
                </a:solidFill>
                <a:latin typeface="Century Gothic" panose="020B0502020202020204" pitchFamily="34" charset="0"/>
              </a:rPr>
              <a:t>“Good Shepherd Sunday”</a:t>
            </a:r>
          </a:p>
          <a:p>
            <a:pPr algn="ctr"/>
            <a:endParaRPr lang="en-US" sz="3600" dirty="0"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A Virtual Assembly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ADD8FA9-FBBE-D14F-89DE-4B09A458A9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078" y="4439882"/>
            <a:ext cx="1127010" cy="1309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5E7A91-8EC0-FF49-A00E-A18C8D76B7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34" y="5696445"/>
            <a:ext cx="3903133" cy="7938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F74266-E128-C948-896F-364BF5AD7807}"/>
              </a:ext>
            </a:extLst>
          </p:cNvPr>
          <p:cNvSpPr/>
          <p:nvPr/>
        </p:nvSpPr>
        <p:spPr>
          <a:xfrm>
            <a:off x="2205765" y="6217735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1E5266"/>
                </a:solidFill>
                <a:latin typeface="Century Gothic" panose="020B0502020202020204" pitchFamily="34" charset="0"/>
              </a:rPr>
              <a:t>Registered Charity 234216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9E76CA-BEA2-F24B-8F71-7BDED4AF10FB}"/>
              </a:ext>
            </a:extLst>
          </p:cNvPr>
          <p:cNvSpPr txBox="1"/>
          <p:nvPr/>
        </p:nvSpPr>
        <p:spPr>
          <a:xfrm>
            <a:off x="990647" y="4416174"/>
            <a:ext cx="2430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Diocesan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Vocations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29732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02A4-7E09-614B-9EF9-022160E2896A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5BF9D-8955-724D-9B9D-8D702D555FC3}"/>
              </a:ext>
            </a:extLst>
          </p:cNvPr>
          <p:cNvSpPr txBox="1"/>
          <p:nvPr/>
        </p:nvSpPr>
        <p:spPr>
          <a:xfrm>
            <a:off x="319316" y="367697"/>
            <a:ext cx="55589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Pope Francis wants us to remember 5 words when thinking about vocation: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Gratitude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Encouragement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Courage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Fatigue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Praise</a:t>
            </a:r>
          </a:p>
        </p:txBody>
      </p:sp>
    </p:spTree>
    <p:extLst>
      <p:ext uri="{BB962C8B-B14F-4D97-AF65-F5344CB8AC3E}">
        <p14:creationId xmlns:p14="http://schemas.microsoft.com/office/powerpoint/2010/main" val="18784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02A4-7E09-614B-9EF9-022160E2896A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5BF9D-8955-724D-9B9D-8D702D555FC3}"/>
              </a:ext>
            </a:extLst>
          </p:cNvPr>
          <p:cNvSpPr txBox="1"/>
          <p:nvPr/>
        </p:nvSpPr>
        <p:spPr>
          <a:xfrm>
            <a:off x="319316" y="367697"/>
            <a:ext cx="5558971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Gratitude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Our </a:t>
            </a:r>
            <a:r>
              <a:rPr lang="en-US" sz="2400" b="1" dirty="0">
                <a:latin typeface="Century Gothic" panose="020B0502020202020204" pitchFamily="34" charset="0"/>
              </a:rPr>
              <a:t>vocation</a:t>
            </a:r>
            <a:r>
              <a:rPr lang="en-US" sz="2400" dirty="0">
                <a:latin typeface="Century Gothic" panose="020B0502020202020204" pitchFamily="34" charset="0"/>
              </a:rPr>
              <a:t> comes from Jesus’ love for us, which we perhaps </a:t>
            </a:r>
            <a:r>
              <a:rPr lang="en-GB" sz="2400" dirty="0">
                <a:latin typeface="Century Gothic" panose="020B0502020202020204" pitchFamily="34" charset="0"/>
              </a:rPr>
              <a:t>realise</a:t>
            </a:r>
            <a:r>
              <a:rPr lang="en-US" sz="2400" dirty="0">
                <a:latin typeface="Century Gothic" panose="020B0502020202020204" pitchFamily="34" charset="0"/>
              </a:rPr>
              <a:t> in stormy times.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We show </a:t>
            </a:r>
            <a:r>
              <a:rPr lang="en-US" sz="2400" b="1" dirty="0">
                <a:latin typeface="Century Gothic" panose="020B0502020202020204" pitchFamily="34" charset="0"/>
              </a:rPr>
              <a:t>gratitude</a:t>
            </a:r>
            <a:r>
              <a:rPr lang="en-US" sz="2400" dirty="0">
                <a:latin typeface="Century Gothic" panose="020B0502020202020204" pitchFamily="34" charset="0"/>
              </a:rPr>
              <a:t> – we thank Jesus for his call to us.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Encouragement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 disciples see Jesus on the water. The think he’s a ghost and are filled with fear.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Jesus gives </a:t>
            </a:r>
            <a:r>
              <a:rPr lang="en-US" sz="2400" b="1" dirty="0">
                <a:latin typeface="Century Gothic" panose="020B0502020202020204" pitchFamily="34" charset="0"/>
              </a:rPr>
              <a:t>encouragement</a:t>
            </a:r>
            <a:r>
              <a:rPr lang="en-US" sz="2400" dirty="0">
                <a:latin typeface="Century Gothic" panose="020B0502020202020204" pitchFamily="34" charset="0"/>
              </a:rPr>
              <a:t> that we can use on our vocational journey in life: </a:t>
            </a:r>
            <a:r>
              <a:rPr lang="en-US" sz="2400" b="1" dirty="0">
                <a:latin typeface="Century Gothic" panose="020B0502020202020204" pitchFamily="34" charset="0"/>
              </a:rPr>
              <a:t>“Take heart, it is I; have no fear.”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02A4-7E09-614B-9EF9-022160E2896A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5BF9D-8955-724D-9B9D-8D702D555FC3}"/>
              </a:ext>
            </a:extLst>
          </p:cNvPr>
          <p:cNvSpPr txBox="1"/>
          <p:nvPr/>
        </p:nvSpPr>
        <p:spPr>
          <a:xfrm>
            <a:off x="319316" y="367697"/>
            <a:ext cx="55589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Courage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We can find it difficult to say “yes” to Jesus, but he knows the questions, doubts and fears in our heart.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We can have </a:t>
            </a:r>
            <a:r>
              <a:rPr lang="en-US" sz="2400" b="1" dirty="0">
                <a:latin typeface="Century Gothic" panose="020B0502020202020204" pitchFamily="34" charset="0"/>
              </a:rPr>
              <a:t>courage</a:t>
            </a:r>
            <a:r>
              <a:rPr lang="en-US" sz="2400" dirty="0">
                <a:latin typeface="Century Gothic" panose="020B0502020202020204" pitchFamily="34" charset="0"/>
              </a:rPr>
              <a:t>, knowing Jesus is by our side, remembering </a:t>
            </a:r>
            <a:r>
              <a:rPr lang="en-US" sz="2400" b="1" dirty="0">
                <a:latin typeface="Century Gothic" panose="020B0502020202020204" pitchFamily="34" charset="0"/>
              </a:rPr>
              <a:t>“Take heart, it is I; have no fear.”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Fatigue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All vocations come with </a:t>
            </a:r>
            <a:r>
              <a:rPr lang="en-US" sz="2400" b="1" dirty="0">
                <a:latin typeface="Century Gothic" panose="020B0502020202020204" pitchFamily="34" charset="0"/>
              </a:rPr>
              <a:t>responsibilities</a:t>
            </a:r>
            <a:r>
              <a:rPr lang="en-US" sz="2400" dirty="0">
                <a:latin typeface="Century Gothic" panose="020B0502020202020204" pitchFamily="34" charset="0"/>
              </a:rPr>
              <a:t>, which can be difficult.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When </a:t>
            </a:r>
            <a:r>
              <a:rPr lang="en-US" sz="2400" b="1" dirty="0">
                <a:latin typeface="Century Gothic" panose="020B0502020202020204" pitchFamily="34" charset="0"/>
              </a:rPr>
              <a:t>fatigue</a:t>
            </a:r>
            <a:r>
              <a:rPr lang="en-US" sz="2400" dirty="0">
                <a:latin typeface="Century Gothic" panose="020B0502020202020204" pitchFamily="34" charset="0"/>
              </a:rPr>
              <a:t> or tiredness makes us start to sink, Jesus helps us, like he helped Peter walk on water.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02A4-7E09-614B-9EF9-022160E2896A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5BF9D-8955-724D-9B9D-8D702D555FC3}"/>
              </a:ext>
            </a:extLst>
          </p:cNvPr>
          <p:cNvSpPr txBox="1"/>
          <p:nvPr/>
        </p:nvSpPr>
        <p:spPr>
          <a:xfrm>
            <a:off x="319316" y="367697"/>
            <a:ext cx="55589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Praise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When Jesus boards the boat, the winds die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Jesus is stretching his hand our to us always - take 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Even in stormy times we must </a:t>
            </a:r>
            <a:r>
              <a:rPr lang="en-US" sz="2400" b="1" dirty="0">
                <a:latin typeface="Century Gothic" panose="020B0502020202020204" pitchFamily="34" charset="0"/>
              </a:rPr>
              <a:t>praise</a:t>
            </a:r>
            <a:r>
              <a:rPr lang="en-US" sz="2400" dirty="0">
                <a:latin typeface="Century Gothic" panose="020B0502020202020204" pitchFamily="34" charset="0"/>
              </a:rPr>
              <a:t> God for the wonderful things he does for 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In your prayers, ask that that you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will </a:t>
            </a:r>
            <a:r>
              <a:rPr lang="en-US" sz="2400" b="1" dirty="0">
                <a:latin typeface="Century Gothic" panose="020B0502020202020204" pitchFamily="34" charset="0"/>
              </a:rPr>
              <a:t>encourage</a:t>
            </a:r>
            <a:r>
              <a:rPr lang="en-US" sz="2400" dirty="0">
                <a:latin typeface="Century Gothic" panose="020B0502020202020204" pitchFamily="34" charset="0"/>
              </a:rPr>
              <a:t> others in their vocation and that all of us will </a:t>
            </a:r>
            <a:r>
              <a:rPr lang="en-US" sz="2400" b="1" dirty="0">
                <a:latin typeface="Century Gothic" panose="020B0502020202020204" pitchFamily="34" charset="0"/>
              </a:rPr>
              <a:t>gratefully</a:t>
            </a:r>
            <a:r>
              <a:rPr lang="en-US" sz="2400" dirty="0">
                <a:latin typeface="Century Gothic" panose="020B0502020202020204" pitchFamily="34" charset="0"/>
              </a:rPr>
              <a:t> discover God’s call - to find the </a:t>
            </a:r>
            <a:r>
              <a:rPr lang="en-US" sz="2400" b="1" dirty="0">
                <a:latin typeface="Century Gothic" panose="020B0502020202020204" pitchFamily="34" charset="0"/>
              </a:rPr>
              <a:t>courage</a:t>
            </a:r>
            <a:r>
              <a:rPr lang="en-US" sz="2400" dirty="0">
                <a:latin typeface="Century Gothic" panose="020B0502020202020204" pitchFamily="34" charset="0"/>
              </a:rPr>
              <a:t> to say “yes”, to overcome all </a:t>
            </a:r>
            <a:r>
              <a:rPr lang="en-US" sz="2400" b="1" dirty="0">
                <a:latin typeface="Century Gothic" panose="020B0502020202020204" pitchFamily="34" charset="0"/>
              </a:rPr>
              <a:t>fatigue</a:t>
            </a:r>
            <a:r>
              <a:rPr lang="en-US" sz="2400" dirty="0">
                <a:latin typeface="Century Gothic" panose="020B0502020202020204" pitchFamily="34" charset="0"/>
              </a:rPr>
              <a:t> and to make our lives a song of </a:t>
            </a:r>
            <a:r>
              <a:rPr lang="en-US" sz="2400" b="1" dirty="0">
                <a:latin typeface="Century Gothic" panose="020B0502020202020204" pitchFamily="34" charset="0"/>
              </a:rPr>
              <a:t>praise</a:t>
            </a:r>
            <a:r>
              <a:rPr lang="en-US" sz="2400" dirty="0">
                <a:latin typeface="Century Gothic" panose="020B0502020202020204" pitchFamily="34" charset="0"/>
              </a:rPr>
              <a:t> to God.</a:t>
            </a:r>
          </a:p>
        </p:txBody>
      </p:sp>
    </p:spTree>
    <p:extLst>
      <p:ext uri="{BB962C8B-B14F-4D97-AF65-F5344CB8AC3E}">
        <p14:creationId xmlns:p14="http://schemas.microsoft.com/office/powerpoint/2010/main" val="27411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02A4-7E09-614B-9EF9-022160E2896A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5BF9D-8955-724D-9B9D-8D702D555FC3}"/>
              </a:ext>
            </a:extLst>
          </p:cNvPr>
          <p:cNvSpPr txBox="1"/>
          <p:nvPr/>
        </p:nvSpPr>
        <p:spPr>
          <a:xfrm>
            <a:off x="319316" y="367697"/>
            <a:ext cx="555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Prayer for Vocations Sunday 2020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11D0C-D620-DA41-B4FF-EC4EF552EB7F}"/>
              </a:ext>
            </a:extLst>
          </p:cNvPr>
          <p:cNvSpPr txBox="1"/>
          <p:nvPr/>
        </p:nvSpPr>
        <p:spPr>
          <a:xfrm>
            <a:off x="319316" y="1868038"/>
            <a:ext cx="5558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Heavenly Father,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we thank you for the witness and 	ministry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of the bishops, priests and deacons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and consecrated men and women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in the Archdiocese of Birmingham.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5" name="New Recording 2.m4a" descr="New Recording 2.m4a">
            <a:hlinkClick r:id="" action="ppaction://media"/>
            <a:extLst>
              <a:ext uri="{FF2B5EF4-FFF2-40B4-BE49-F238E27FC236}">
                <a16:creationId xmlns:a16="http://schemas.microsoft.com/office/drawing/2014/main" id="{3E713154-96F8-8442-98A4-475006A22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8133" y="1037248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E168D0-3BBE-AF4F-A6F6-C76A057F8983}"/>
              </a:ext>
            </a:extLst>
          </p:cNvPr>
          <p:cNvSpPr/>
          <p:nvPr/>
        </p:nvSpPr>
        <p:spPr>
          <a:xfrm>
            <a:off x="319316" y="1850048"/>
            <a:ext cx="5556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Continue to send labourers into your 	harvest.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Inspire the hearts of your people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to answer your call to the priesthood, the diaconate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and to the religious life.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B49CE7-909E-A04B-A39B-DC78DF59FED1}"/>
              </a:ext>
            </a:extLst>
          </p:cNvPr>
          <p:cNvSpPr/>
          <p:nvPr/>
        </p:nvSpPr>
        <p:spPr>
          <a:xfrm>
            <a:off x="319316" y="1868038"/>
            <a:ext cx="5558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Bless our families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with a spirit of generosity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and may those you call have the 	courage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to give themselves to your Church in 	faith.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9A68D-3FEB-6C47-8D5C-EE3A73D1DDF9}"/>
              </a:ext>
            </a:extLst>
          </p:cNvPr>
          <p:cNvSpPr/>
          <p:nvPr/>
        </p:nvSpPr>
        <p:spPr>
          <a:xfrm>
            <a:off x="318745" y="1868038"/>
            <a:ext cx="555840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Send your Holy Spirit upon me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to guide me in my own vocation.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Enlighten my mind to show me what 	you want of me;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fill my heart with the determination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to answer your call in faith, hope 	and love.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Through Jesus Christ, our Lord.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Amen.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In the name of the Father, and of the Son, and of the Holy Spirit. Amen.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44D54-E419-9747-BE82-F0840CB96F8D}"/>
              </a:ext>
            </a:extLst>
          </p:cNvPr>
          <p:cNvSpPr txBox="1"/>
          <p:nvPr/>
        </p:nvSpPr>
        <p:spPr>
          <a:xfrm>
            <a:off x="1707850" y="1254524"/>
            <a:ext cx="3202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Click to join in with the prayer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repeatCount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4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A4FF8E-27E2-A640-A830-7A9E02A1A789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23072-0F8D-0549-961C-FA9CF6004E1E}"/>
              </a:ext>
            </a:extLst>
          </p:cNvPr>
          <p:cNvSpPr txBox="1"/>
          <p:nvPr/>
        </p:nvSpPr>
        <p:spPr>
          <a:xfrm>
            <a:off x="319316" y="367697"/>
            <a:ext cx="5558971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Welcome to our assembly</a:t>
            </a:r>
          </a:p>
          <a:p>
            <a:pPr algn="ctr"/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As we can’t gather together, we’ve prepared this virtual assembly, so that hopefully young people from all the schools of our Archdiocese can still reflect and pray together.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There are some clips as part of this assembly, so you will need the sound turned up.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Let us begin this assembly with the Sign of the Cross: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In the name of the Father, and of the Son, and of the Holy Spirit. Amen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EE462E-0B6A-3E4F-97B6-616D00EAE4DC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8D1BC-23AF-ED42-B6E3-0E3F147ACE2B}"/>
              </a:ext>
            </a:extLst>
          </p:cNvPr>
          <p:cNvSpPr txBox="1"/>
          <p:nvPr/>
        </p:nvSpPr>
        <p:spPr>
          <a:xfrm>
            <a:off x="319316" y="367697"/>
            <a:ext cx="555897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We all have a vocation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In the life of Church, most people are called to </a:t>
            </a:r>
            <a:r>
              <a:rPr lang="en-US" sz="2400" b="1" dirty="0">
                <a:latin typeface="Century Gothic" panose="020B0502020202020204" pitchFamily="34" charset="0"/>
              </a:rPr>
              <a:t>marriage</a:t>
            </a:r>
            <a:r>
              <a:rPr lang="en-US" sz="2400" dirty="0">
                <a:latin typeface="Century Gothic" panose="020B0502020202020204" pitchFamily="34" charset="0"/>
              </a:rPr>
              <a:t> or </a:t>
            </a:r>
            <a:r>
              <a:rPr lang="en-US" sz="2400" b="1" dirty="0">
                <a:latin typeface="Century Gothic" panose="020B0502020202020204" pitchFamily="34" charset="0"/>
              </a:rPr>
              <a:t>single</a:t>
            </a:r>
            <a:r>
              <a:rPr lang="en-US" sz="2400" dirty="0">
                <a:latin typeface="Century Gothic" panose="020B0502020202020204" pitchFamily="34" charset="0"/>
              </a:rPr>
              <a:t> life, and have other important vocations - serving God and serving others in their life, whether through their job, or in other ways they bring Jesus’ love to others.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B825D-A001-D346-9307-248C626BD3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15" y="3619226"/>
            <a:ext cx="2099419" cy="209413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11282-25CD-2542-885F-FCD313BE4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774" y="3966815"/>
            <a:ext cx="2099419" cy="2094913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F97FB-F4C2-FD4B-A47B-262ED23D20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"/>
          <a:stretch/>
        </p:blipFill>
        <p:spPr>
          <a:xfrm>
            <a:off x="3771637" y="4395390"/>
            <a:ext cx="2078559" cy="20949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289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EE462E-0B6A-3E4F-97B6-616D00EAE4DC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8D1BC-23AF-ED42-B6E3-0E3F147ACE2B}"/>
              </a:ext>
            </a:extLst>
          </p:cNvPr>
          <p:cNvSpPr txBox="1"/>
          <p:nvPr/>
        </p:nvSpPr>
        <p:spPr>
          <a:xfrm>
            <a:off x="319316" y="367697"/>
            <a:ext cx="555897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The 4</a:t>
            </a:r>
            <a:r>
              <a:rPr lang="en-US" sz="2800" b="1" baseline="30000" dirty="0">
                <a:latin typeface="Century Gothic" panose="020B0502020202020204" pitchFamily="34" charset="0"/>
              </a:rPr>
              <a:t>th</a:t>
            </a:r>
            <a:r>
              <a:rPr lang="en-US" sz="2800" b="1" dirty="0">
                <a:latin typeface="Century Gothic" panose="020B0502020202020204" pitchFamily="34" charset="0"/>
              </a:rPr>
              <a:t> Sunday of Easter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every year is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Vocations Sunday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or “Good Shepherd Sunday”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The readings are always about Jesus as our shepherd, who cares for us and guides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We pray for </a:t>
            </a:r>
            <a:r>
              <a:rPr lang="en-US" sz="2800" b="1" dirty="0">
                <a:latin typeface="Century Gothic" panose="020B0502020202020204" pitchFamily="34" charset="0"/>
              </a:rPr>
              <a:t>vocations</a:t>
            </a:r>
            <a:r>
              <a:rPr lang="en-US" sz="2800" dirty="0">
                <a:latin typeface="Century Gothic" panose="020B0502020202020204" pitchFamily="34" charset="0"/>
              </a:rPr>
              <a:t> in the Church.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We ask God to send us people who will be shepherds to care for us.</a:t>
            </a:r>
          </a:p>
        </p:txBody>
      </p:sp>
    </p:spTree>
    <p:extLst>
      <p:ext uri="{BB962C8B-B14F-4D97-AF65-F5344CB8AC3E}">
        <p14:creationId xmlns:p14="http://schemas.microsoft.com/office/powerpoint/2010/main" val="11465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EE462E-0B6A-3E4F-97B6-616D00EAE4DC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8D1BC-23AF-ED42-B6E3-0E3F147ACE2B}"/>
              </a:ext>
            </a:extLst>
          </p:cNvPr>
          <p:cNvSpPr txBox="1"/>
          <p:nvPr/>
        </p:nvSpPr>
        <p:spPr>
          <a:xfrm>
            <a:off x="319316" y="367697"/>
            <a:ext cx="555897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We pray especially for people to answer the call to vocations in the Church</a:t>
            </a:r>
          </a:p>
          <a:p>
            <a:endParaRPr lang="en-US" sz="28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Priests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These are men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whom God calls to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be shepherds for us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in the Church today.</a:t>
            </a:r>
          </a:p>
          <a:p>
            <a:pPr lvl="3"/>
            <a:endParaRPr lang="en-US" sz="2400" dirty="0">
              <a:latin typeface="Century Gothic" panose="020B0502020202020204" pitchFamily="34" charset="0"/>
            </a:endParaRPr>
          </a:p>
          <a:p>
            <a:pPr lvl="5"/>
            <a:r>
              <a:rPr lang="en-US" sz="2400" dirty="0">
                <a:latin typeface="Century Gothic" panose="020B0502020202020204" pitchFamily="34" charset="0"/>
              </a:rPr>
              <a:t>They bring Jesus to us by their </a:t>
            </a:r>
            <a:r>
              <a:rPr lang="en-US" sz="2400" b="1" dirty="0">
                <a:latin typeface="Century Gothic" panose="020B0502020202020204" pitchFamily="34" charset="0"/>
              </a:rPr>
              <a:t>teaching</a:t>
            </a:r>
            <a:r>
              <a:rPr lang="en-US" sz="2400" dirty="0">
                <a:latin typeface="Century Gothic" panose="020B0502020202020204" pitchFamily="34" charset="0"/>
              </a:rPr>
              <a:t>, by </a:t>
            </a:r>
            <a:r>
              <a:rPr lang="en-US" sz="2400" b="1" dirty="0">
                <a:latin typeface="Century Gothic" panose="020B0502020202020204" pitchFamily="34" charset="0"/>
              </a:rPr>
              <a:t>leading</a:t>
            </a:r>
            <a:r>
              <a:rPr lang="en-US" sz="2400" dirty="0">
                <a:latin typeface="Century Gothic" panose="020B0502020202020204" pitchFamily="34" charset="0"/>
              </a:rPr>
              <a:t> us and by </a:t>
            </a:r>
            <a:r>
              <a:rPr lang="en-US" sz="2400" b="1" dirty="0">
                <a:latin typeface="Century Gothic" panose="020B0502020202020204" pitchFamily="34" charset="0"/>
              </a:rPr>
              <a:t>sanctifying</a:t>
            </a:r>
            <a:r>
              <a:rPr lang="en-US" sz="2400" dirty="0">
                <a:latin typeface="Century Gothic" panose="020B0502020202020204" pitchFamily="34" charset="0"/>
              </a:rPr>
              <a:t>, especially through sacraments.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1ECC0-4486-F64D-AD0F-144723500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"/>
          <a:stretch/>
        </p:blipFill>
        <p:spPr>
          <a:xfrm flipH="1">
            <a:off x="3589139" y="2142950"/>
            <a:ext cx="2031630" cy="2124781"/>
          </a:xfrm>
          <a:prstGeom prst="ellipse">
            <a:avLst/>
          </a:prstGeom>
        </p:spPr>
      </p:pic>
      <p:pic>
        <p:nvPicPr>
          <p:cNvPr id="7" name="Picture 6" descr="A picture containing person, outdoor, fence, man&#10;&#10;Description automatically generated">
            <a:extLst>
              <a:ext uri="{FF2B5EF4-FFF2-40B4-BE49-F238E27FC236}">
                <a16:creationId xmlns:a16="http://schemas.microsoft.com/office/drawing/2014/main" id="{F8E2D854-88F0-2844-8059-DDB8C241A5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3" y="4370968"/>
            <a:ext cx="2141466" cy="2124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46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EE462E-0B6A-3E4F-97B6-616D00EAE4DC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8D1BC-23AF-ED42-B6E3-0E3F147ACE2B}"/>
              </a:ext>
            </a:extLst>
          </p:cNvPr>
          <p:cNvSpPr txBox="1"/>
          <p:nvPr/>
        </p:nvSpPr>
        <p:spPr>
          <a:xfrm>
            <a:off x="319317" y="367697"/>
            <a:ext cx="4642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Deacons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These are men who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serve</a:t>
            </a:r>
            <a:r>
              <a:rPr lang="en-US" sz="2400" dirty="0">
                <a:latin typeface="Century Gothic" panose="020B0502020202020204" pitchFamily="34" charset="0"/>
              </a:rPr>
              <a:t> us by bringing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Jesus to us in the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sacraments, helping us understand God’s Word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and his love through charity.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67FD6-A046-874F-9DEC-42DC629883C8}"/>
              </a:ext>
            </a:extLst>
          </p:cNvPr>
          <p:cNvSpPr/>
          <p:nvPr/>
        </p:nvSpPr>
        <p:spPr>
          <a:xfrm>
            <a:off x="319317" y="3103023"/>
            <a:ext cx="54283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Religious Brothers and Sisters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These are people who either help the Church in the community, or pray for us constantly.</a:t>
            </a:r>
          </a:p>
        </p:txBody>
      </p:sp>
      <p:pic>
        <p:nvPicPr>
          <p:cNvPr id="10" name="Picture 9" descr="A picture containing person, indoor, sitting, people&#10;&#10;Description automatically generated">
            <a:extLst>
              <a:ext uri="{FF2B5EF4-FFF2-40B4-BE49-F238E27FC236}">
                <a16:creationId xmlns:a16="http://schemas.microsoft.com/office/drawing/2014/main" id="{DE52D120-7158-2642-9119-BA6D33C208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48" y="4734239"/>
            <a:ext cx="1779641" cy="1835894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88E8A0-3D2C-7641-9BE1-E4A9ECDB6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6700" y="4734238"/>
            <a:ext cx="1803015" cy="1835895"/>
          </a:xfrm>
          <a:prstGeom prst="ellipse">
            <a:avLst/>
          </a:prstGeom>
        </p:spPr>
      </p:pic>
      <p:pic>
        <p:nvPicPr>
          <p:cNvPr id="13" name="Picture 12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A9A59C45-8330-F540-802C-25034D0AC5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335" y="4729806"/>
            <a:ext cx="1866862" cy="1835895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48B13B-FB77-2F40-85D7-627D8C72A4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512" y="646201"/>
            <a:ext cx="1982146" cy="19821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524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02A4-7E09-614B-9EF9-022160E2896A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5BF9D-8955-724D-9B9D-8D702D555FC3}"/>
              </a:ext>
            </a:extLst>
          </p:cNvPr>
          <p:cNvSpPr txBox="1"/>
          <p:nvPr/>
        </p:nvSpPr>
        <p:spPr>
          <a:xfrm>
            <a:off x="319316" y="367697"/>
            <a:ext cx="55589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Pope Francis has written a letter for Vocations Sunday 2020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He asks us to reflect on the Gospel of Jesus calming the storm (Matthew 14:22-33).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DC68F-F70A-5341-963B-F8124A233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7" y="2353733"/>
            <a:ext cx="3284346" cy="42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02A4-7E09-614B-9EF9-022160E2896A}"/>
              </a:ext>
            </a:extLst>
          </p:cNvPr>
          <p:cNvSpPr/>
          <p:nvPr/>
        </p:nvSpPr>
        <p:spPr>
          <a:xfrm>
            <a:off x="319316" y="279400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45D13-A270-B14A-A47B-7381CA7DDA57}"/>
              </a:ext>
            </a:extLst>
          </p:cNvPr>
          <p:cNvSpPr txBox="1"/>
          <p:nvPr/>
        </p:nvSpPr>
        <p:spPr>
          <a:xfrm>
            <a:off x="319316" y="367697"/>
            <a:ext cx="5558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 us listen to this Gospel being proclaimed</a:t>
            </a:r>
          </a:p>
        </p:txBody>
      </p:sp>
      <p:pic>
        <p:nvPicPr>
          <p:cNvPr id="6" name="Picture 5" descr="A painting of a book&#10;&#10;Description automatically generated">
            <a:extLst>
              <a:ext uri="{FF2B5EF4-FFF2-40B4-BE49-F238E27FC236}">
                <a16:creationId xmlns:a16="http://schemas.microsoft.com/office/drawing/2014/main" id="{F81A31FF-D981-C84F-AC0B-8B5515FB525D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042" y="1432107"/>
            <a:ext cx="3690375" cy="4962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New Recording.m4a" descr="New Recording.m4a">
            <a:hlinkClick r:id="" action="ppaction://media"/>
            <a:extLst>
              <a:ext uri="{FF2B5EF4-FFF2-40B4-BE49-F238E27FC236}">
                <a16:creationId xmlns:a16="http://schemas.microsoft.com/office/drawing/2014/main" id="{3D3FF9DD-71B5-4E45-BEDF-E98802DB2D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634" y="3096613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D67B9-6928-644A-ADD9-A8A061A52185}"/>
              </a:ext>
            </a:extLst>
          </p:cNvPr>
          <p:cNvSpPr txBox="1"/>
          <p:nvPr/>
        </p:nvSpPr>
        <p:spPr>
          <a:xfrm>
            <a:off x="319317" y="4040815"/>
            <a:ext cx="155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Click to listen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02A4-7E09-614B-9EF9-022160E2896A}"/>
              </a:ext>
            </a:extLst>
          </p:cNvPr>
          <p:cNvSpPr/>
          <p:nvPr/>
        </p:nvSpPr>
        <p:spPr>
          <a:xfrm>
            <a:off x="321733" y="287867"/>
            <a:ext cx="5556554" cy="62992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45D13-A270-B14A-A47B-7381CA7DDA57}"/>
              </a:ext>
            </a:extLst>
          </p:cNvPr>
          <p:cNvSpPr txBox="1"/>
          <p:nvPr/>
        </p:nvSpPr>
        <p:spPr>
          <a:xfrm>
            <a:off x="319316" y="367697"/>
            <a:ext cx="5558971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We reflect on how this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passage speaks to us today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Jesus himself makes time to pray to his Father.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Jesus tells the disciples to go to the other shore. Do I, in prayer, ask for help with the right way to go in life?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Jesus calls Peter to come to him. He invites us all to a relationship with him.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He holds out his hand to Peter. Jesus is with us to keep us safe.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14752</TotalTime>
  <Words>887</Words>
  <Application>Microsoft Macintosh PowerPoint</Application>
  <PresentationFormat>Widescreen</PresentationFormat>
  <Paragraphs>131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Deacon Owen Gresty</dc:creator>
  <cp:lastModifiedBy>Deacon Owen Gresty</cp:lastModifiedBy>
  <cp:revision>42</cp:revision>
  <dcterms:created xsi:type="dcterms:W3CDTF">2020-04-06T09:03:29Z</dcterms:created>
  <dcterms:modified xsi:type="dcterms:W3CDTF">2020-04-17T12:25:22Z</dcterms:modified>
</cp:coreProperties>
</file>